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0" r:id="rId4"/>
    <p:sldId id="282" r:id="rId5"/>
    <p:sldId id="278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59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9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1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4A3D6EC-7DF4-48CD-867A-F5370045D43A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68F32CB-E359-461F-B270-812874A0FFE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282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E074A9-18FF-057D-F05D-042F5C0A9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F0D644C-F3E3-BD2F-EE1F-580F445D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E0A08B-E6DC-C4A0-6B42-5418EAA0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2A948C-9F2C-CFE6-28E0-56D06D15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1026365-88E1-FBD8-E2CC-7A99634E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8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188E2A-F9CB-2495-FE75-769EF70D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1ED5B71-5A46-C065-267F-8CE2DA1B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EF1EA9F-A944-7167-849B-01E43F12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6A83FA1-C0CC-D4A2-9672-9831CA7C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0F531A-E76A-3772-9399-F95FE847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436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853DFCF-CB4E-698C-7AB5-074868693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B110915-A2E3-7238-1024-4AFABDCC1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34730C0-0255-5DA8-E708-BBEA316C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241A22-2BD6-3BEA-8C27-0FE8CB67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923376-DC13-4788-9243-E17EA1EC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99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ADB872-81BA-4A65-3CC3-7AEA7F22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B1F9213-4F2E-4B59-FECF-A957D7946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B87B483-D662-5C2B-CD81-7F1379CA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F2346A-1B0F-731C-65CD-9E96D8C0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93FEE12-59DA-5A46-91CE-B83BCDEF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114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39C4DE-D944-62DB-0240-D155B157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F7165A-985F-8D08-7213-2DAF84DE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E57341C-590C-9985-F610-BFA49726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59A9292-2C7A-6093-AAFC-5EC56594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0FF911-4D0D-4A09-4BC2-18CEB511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517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621B93-B9DD-5DBC-BAFC-5A5F875B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01AF364-447E-92A8-0E33-C56792036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C8858D1-3087-D5DF-8CEC-1507EDC85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4105F33-2C61-5220-A792-DB312621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F040669-07F4-D987-6C83-14AE6C04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FBB2D4-93C6-5EAF-20E0-221DC814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549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251DA4-910A-46BD-9350-1201D054F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18A0DE-47EA-1C10-F99C-758614A8E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0FEEE1D-B7ED-94F5-6C0E-AC15E7FAC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1736B8A-B6BD-6AC2-8EC8-201760A67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404B3A3-00F4-8263-744E-ACB233F4B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0D7D250-66B2-7BAD-545B-F2AD94E7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4C93965-E5D8-6DEE-7CD4-6902B712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7DF1625-93F0-0584-3430-1960AA24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39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FFC858-717E-CA40-A332-965FDAA2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07A6D15-A8AD-D488-D300-792FD013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8056466-23EE-B77B-DF6C-6536CA06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57BC434-4B3A-8314-BA9C-212174E8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226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4A2BB1F-2FD8-DAE5-B907-07600C4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3A90861-3A05-ED04-CD0F-D5C11389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046F814-DAF8-64B2-E81B-7FE737DF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9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981722-ABF2-8DA3-CE28-05B1D8AB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4C74908-C053-E82A-A7F3-864486AC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358DDC8-C16B-F0E4-D63D-24A9CB76D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B1E7A43-8C2A-FBFA-AC45-DBFDB8E6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647E2E2-FBCD-FC48-DBDD-2557735E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581F39D-7913-CEDE-EC9C-64C02B38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835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A2AC94-98C9-55F3-35EE-A800446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CA953A0-8981-0422-8BCE-E72DB9FD8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6470043-B00B-BD55-CABA-222822255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D6B64D2-9762-8937-398F-357DEEF7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177BF27-96D7-69E6-1C1B-962CD16C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94EAC9D-D382-CAAF-E990-0C96974C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712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C44265B-043F-1F07-3CAB-932E925B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7F7F275-8CE0-1ACF-B76A-589480F29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03EBD0-0AD0-F437-0377-5282F4A6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9C55-7868-4FF1-8666-2EC1F88A96B2}" type="datetimeFigureOut">
              <a:rPr lang="he-IL" smtClean="0"/>
              <a:t>כ"ה/תשרי/תשפ"ה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8DA500-A716-7804-01EC-82DBC212E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E65C948-B680-D4A3-8DE9-330AB8B22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D2C24-4B6F-4387-B270-819B4A4D52B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076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54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A7EB0-388C-4AC5-402B-06326AB5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D40B5-75F4-A83A-1059-2C0ED1E5FBE0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2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11572-37F3-3EFE-A18F-8626620961F1}"/>
              </a:ext>
            </a:extLst>
          </p:cNvPr>
          <p:cNvSpPr txBox="1"/>
          <p:nvPr/>
        </p:nvSpPr>
        <p:spPr>
          <a:xfrm>
            <a:off x="4162096" y="1141424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השפעת תוספת מסה מרסנת למערכת.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C504D-483A-1CF2-290E-540865916B11}"/>
              </a:ext>
            </a:extLst>
          </p:cNvPr>
          <p:cNvSpPr txBox="1"/>
          <p:nvPr/>
        </p:nvSpPr>
        <p:spPr>
          <a:xfrm>
            <a:off x="4162094" y="3179107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ניתוק גלגל התגובה ושימוש במספר איטרציות עם משקלים שונים.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574D0-2B3C-E9BE-DDAC-9C3AE7C881CB}"/>
              </a:ext>
            </a:extLst>
          </p:cNvPr>
          <p:cNvSpPr txBox="1"/>
          <p:nvPr/>
        </p:nvSpPr>
        <p:spPr>
          <a:xfrm>
            <a:off x="4162094" y="1960211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מסה מרסנת הינה מערכת מכנית המיועדת להפחתת רעידות ותנודות במבנים.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F509A-C226-E991-74C7-D5B7F6659B76}"/>
              </a:ext>
            </a:extLst>
          </p:cNvPr>
          <p:cNvSpPr txBox="1"/>
          <p:nvPr/>
        </p:nvSpPr>
        <p:spPr>
          <a:xfrm>
            <a:off x="4162092" y="5212041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דגימת זוית הנטייה ללא הפעלת מנועים ובקר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PID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55FC2-DBCB-443F-6B17-DB7CCB061D7C}"/>
              </a:ext>
            </a:extLst>
          </p:cNvPr>
          <p:cNvSpPr txBox="1"/>
          <p:nvPr/>
        </p:nvSpPr>
        <p:spPr>
          <a:xfrm>
            <a:off x="4162092" y="4398003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בניית והרכבת תוסף מבני לתליית משקולות.</a:t>
            </a:r>
          </a:p>
        </p:txBody>
      </p:sp>
      <p:pic>
        <p:nvPicPr>
          <p:cNvPr id="4099" name="Picture 1" descr="A machine on a table&#10;&#10;Description automatically generated">
            <a:extLst>
              <a:ext uri="{FF2B5EF4-FFF2-40B4-BE49-F238E27FC236}">
                <a16:creationId xmlns:a16="http://schemas.microsoft.com/office/drawing/2014/main" id="{C94A0288-52A5-0204-929E-F280EDE2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6" y="1247573"/>
            <a:ext cx="3197226" cy="48094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5C606-0B39-6660-C32D-2DE1CFC6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B5163-0616-2EF8-5A7F-13C92908BCFB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2 -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F95BD-952A-EA3F-18D6-0E31C8153F32}"/>
              </a:ext>
            </a:extLst>
          </p:cNvPr>
          <p:cNvSpPr txBox="1"/>
          <p:nvPr/>
        </p:nvSpPr>
        <p:spPr>
          <a:xfrm>
            <a:off x="6407239" y="1267168"/>
            <a:ext cx="5383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ניכרת השפעה משמעותית של תוספת מסה מרסנת על המערכת.</a:t>
            </a:r>
          </a:p>
        </p:txBody>
      </p:sp>
      <p:pic>
        <p:nvPicPr>
          <p:cNvPr id="5122" name="Chart 1">
            <a:extLst>
              <a:ext uri="{FF2B5EF4-FFF2-40B4-BE49-F238E27FC236}">
                <a16:creationId xmlns:a16="http://schemas.microsoft.com/office/drawing/2014/main" id="{B3458684-354E-D766-3164-F2D04EB1087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9" y="1564497"/>
            <a:ext cx="6127900" cy="385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F4CFC-088B-9B16-3D30-AB7D14B0CCA8}"/>
              </a:ext>
            </a:extLst>
          </p:cNvPr>
          <p:cNvSpPr txBox="1"/>
          <p:nvPr/>
        </p:nvSpPr>
        <p:spPr>
          <a:xfrm>
            <a:off x="6407239" y="2610459"/>
            <a:ext cx="53833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למרות סטייה מזוית המטרה, ניכר כי תוספת משקל תורמת לשיכוך תנודות המערכת.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20386-A5F9-E1EF-6BD5-DC034525097D}"/>
              </a:ext>
            </a:extLst>
          </p:cNvPr>
          <p:cNvSpPr txBox="1"/>
          <p:nvPr/>
        </p:nvSpPr>
        <p:spPr>
          <a:xfrm>
            <a:off x="6407239" y="4353860"/>
            <a:ext cx="53833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נדרש לאזן בין משקל תוסף מסה מרסנת לבין יכולת המערכת לעמוד בתוספת עומס זה.</a:t>
            </a:r>
          </a:p>
        </p:txBody>
      </p:sp>
    </p:spTree>
    <p:extLst>
      <p:ext uri="{BB962C8B-B14F-4D97-AF65-F5344CB8AC3E}">
        <p14:creationId xmlns:p14="http://schemas.microsoft.com/office/powerpoint/2010/main" val="213900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7CEF2-0F1E-849D-388F-8ACBF9294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865B8-FB0C-E2F1-1A63-9E127FB769CA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3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3D660-86DB-7CAB-0D1E-859ACA3AC177}"/>
              </a:ext>
            </a:extLst>
          </p:cNvPr>
          <p:cNvSpPr txBox="1"/>
          <p:nvPr/>
        </p:nvSpPr>
        <p:spPr>
          <a:xfrm>
            <a:off x="4162090" y="1160280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יציבות המערכת בשילוב גלגל תגובה ומסה מרסנת.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34DEE-5008-42AA-2364-763AC532AEAD}"/>
              </a:ext>
            </a:extLst>
          </p:cNvPr>
          <p:cNvSpPr txBox="1"/>
          <p:nvPr/>
        </p:nvSpPr>
        <p:spPr>
          <a:xfrm>
            <a:off x="4162090" y="2027401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חיבור גלגל התגובה למתח תוך כדי תליית משקולות במתקן מסה מרסנת.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F09E0-DBB2-C664-F265-F04006A6AFF8}"/>
              </a:ext>
            </a:extLst>
          </p:cNvPr>
          <p:cNvSpPr txBox="1"/>
          <p:nvPr/>
        </p:nvSpPr>
        <p:spPr>
          <a:xfrm>
            <a:off x="4162091" y="4156214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דגימת זוית נטייה וחישוב ערכי 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PID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F6A2E-5D1C-0C11-9D87-9D6520A8B7D0}"/>
              </a:ext>
            </a:extLst>
          </p:cNvPr>
          <p:cNvSpPr txBox="1"/>
          <p:nvPr/>
        </p:nvSpPr>
        <p:spPr>
          <a:xfrm>
            <a:off x="4162092" y="5023335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הפעלת מנוע גלגל התגובה בהתאם למומנט הנדרש מחישוב הבקר.  </a:t>
            </a:r>
          </a:p>
        </p:txBody>
      </p:sp>
      <p:pic>
        <p:nvPicPr>
          <p:cNvPr id="6146" name="Picture 1" descr="A machine on a table&#10;&#10;Description automatically generated">
            <a:extLst>
              <a:ext uri="{FF2B5EF4-FFF2-40B4-BE49-F238E27FC236}">
                <a16:creationId xmlns:a16="http://schemas.microsoft.com/office/drawing/2014/main" id="{E0A7B7F8-0AB7-DA02-6303-76255611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2" y="1320678"/>
            <a:ext cx="3082342" cy="466297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265577-7199-4ECE-6E32-FA6AE68FCA54}"/>
              </a:ext>
            </a:extLst>
          </p:cNvPr>
          <p:cNvSpPr txBox="1"/>
          <p:nvPr/>
        </p:nvSpPr>
        <p:spPr>
          <a:xfrm>
            <a:off x="4162090" y="3289093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בחירה במשקל 1 ק"ג כאיזון בין תמורה לעומס.</a:t>
            </a:r>
          </a:p>
        </p:txBody>
      </p:sp>
    </p:spTree>
    <p:extLst>
      <p:ext uri="{BB962C8B-B14F-4D97-AF65-F5344CB8AC3E}">
        <p14:creationId xmlns:p14="http://schemas.microsoft.com/office/powerpoint/2010/main" val="281250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85703-F0D3-8C7A-A66F-9EBEA701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F317B-A8AD-5A1E-52E8-CF72B2B58B4D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3 -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32557-2197-E59E-F24D-00A9EAE45C7D}"/>
              </a:ext>
            </a:extLst>
          </p:cNvPr>
          <p:cNvSpPr txBox="1"/>
          <p:nvPr/>
        </p:nvSpPr>
        <p:spPr>
          <a:xfrm>
            <a:off x="6581100" y="1271258"/>
            <a:ext cx="52095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ניכרת השפעה הפוכה מזו המצופה. </a:t>
            </a:r>
          </a:p>
        </p:txBody>
      </p:sp>
      <p:pic>
        <p:nvPicPr>
          <p:cNvPr id="7170" name="Chart 1">
            <a:extLst>
              <a:ext uri="{FF2B5EF4-FFF2-40B4-BE49-F238E27FC236}">
                <a16:creationId xmlns:a16="http://schemas.microsoft.com/office/drawing/2014/main" id="{E5681CC2-CAFF-42AC-E764-6A20014DC7B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2" y="1633867"/>
            <a:ext cx="6084310" cy="385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414D9-7158-F051-E8C0-0820CE45D0AC}"/>
              </a:ext>
            </a:extLst>
          </p:cNvPr>
          <p:cNvSpPr txBox="1"/>
          <p:nvPr/>
        </p:nvSpPr>
        <p:spPr>
          <a:xfrm>
            <a:off x="6581100" y="2056130"/>
            <a:ext cx="5209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המערכת לא מצליחה אפילו לתנוד סביב זוית המטרה.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365BE-3BEF-63C7-0386-217B7052D6D4}"/>
              </a:ext>
            </a:extLst>
          </p:cNvPr>
          <p:cNvSpPr txBox="1"/>
          <p:nvPr/>
        </p:nvSpPr>
        <p:spPr>
          <a:xfrm>
            <a:off x="6238240" y="3240022"/>
            <a:ext cx="5552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ניסיונות כיוונון מקדמי הבקר לא תורמות.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43744-E6D0-3B43-B7D9-C2BF5F218EBA}"/>
              </a:ext>
            </a:extLst>
          </p:cNvPr>
          <p:cNvSpPr txBox="1"/>
          <p:nvPr/>
        </p:nvSpPr>
        <p:spPr>
          <a:xfrm>
            <a:off x="6468534" y="4193738"/>
            <a:ext cx="53220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שילוב השפעות לא-לינאריות יחד עם סתירה בדינמיקת המערכות מביא לתוצאה הפוכה. </a:t>
            </a:r>
          </a:p>
        </p:txBody>
      </p:sp>
    </p:spTree>
    <p:extLst>
      <p:ext uri="{BB962C8B-B14F-4D97-AF65-F5344CB8AC3E}">
        <p14:creationId xmlns:p14="http://schemas.microsoft.com/office/powerpoint/2010/main" val="263232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0ACC4-B68E-64C8-4D96-C257A7BB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191B8-BC57-290A-50CD-BB010B3E13D7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4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0DAB3-002F-516A-16D3-9866992467E4}"/>
              </a:ext>
            </a:extLst>
          </p:cNvPr>
          <p:cNvSpPr txBox="1"/>
          <p:nvPr/>
        </p:nvSpPr>
        <p:spPr>
          <a:xfrm>
            <a:off x="3515932" y="1141424"/>
            <a:ext cx="82746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יציבות המערכת בשילוב גלגל תגובה ומנועים תחתונים.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7E3E4-BF73-CBC0-3B32-1C8FEBD2D213}"/>
              </a:ext>
            </a:extLst>
          </p:cNvPr>
          <p:cNvSpPr txBox="1"/>
          <p:nvPr/>
        </p:nvSpPr>
        <p:spPr>
          <a:xfrm>
            <a:off x="3515932" y="1881219"/>
            <a:ext cx="82746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נדרש לייצר מומנט נגדי גדול יותר על מנת לגרום למערכת להתכנס לזוית המטרה.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D147E-2D37-5F32-393A-E73105A28DD6}"/>
              </a:ext>
            </a:extLst>
          </p:cNvPr>
          <p:cNvSpPr txBox="1"/>
          <p:nvPr/>
        </p:nvSpPr>
        <p:spPr>
          <a:xfrm>
            <a:off x="3393583" y="3001538"/>
            <a:ext cx="83970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מערכת בקרה משולבת עבור גלגל תגובה ומנועים תחתונים כדי שיעבדו יחד.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42473C9-A190-B158-06CD-FF8C84A48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49" y="2811398"/>
            <a:ext cx="21669270" cy="59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896E948E-5C9D-02FF-5BAE-C2ECD847B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3" y="1281176"/>
            <a:ext cx="2395471" cy="481633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ADA249E-C906-0E3D-2D2D-E91931BB70B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79549" y="6120049"/>
            <a:ext cx="216692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7B70F-046E-98CB-8262-BB998310AF8F}"/>
              </a:ext>
            </a:extLst>
          </p:cNvPr>
          <p:cNvSpPr txBox="1"/>
          <p:nvPr/>
        </p:nvSpPr>
        <p:spPr>
          <a:xfrm>
            <a:off x="3393583" y="4160790"/>
            <a:ext cx="83970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שימוש בלולאת 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PID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 מקוננת – כניסת בקרת מהירות היא יציאת בקרת הזוית.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59EC1-A8DC-57BA-2AD8-8C5CA1F6EBD9}"/>
              </a:ext>
            </a:extLst>
          </p:cNvPr>
          <p:cNvSpPr txBox="1"/>
          <p:nvPr/>
        </p:nvSpPr>
        <p:spPr>
          <a:xfrm>
            <a:off x="3393583" y="5433026"/>
            <a:ext cx="83970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מערכת בקרת מנועים סלקטיבית.</a:t>
            </a:r>
          </a:p>
        </p:txBody>
      </p:sp>
    </p:spTree>
    <p:extLst>
      <p:ext uri="{BB962C8B-B14F-4D97-AF65-F5344CB8AC3E}">
        <p14:creationId xmlns:p14="http://schemas.microsoft.com/office/powerpoint/2010/main" val="17612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BB03B-2309-9BA1-390C-9C1B4432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3C5AB-F33D-6378-2B23-13E8D16870BE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4 -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056C8-4194-F69E-FF0C-59C5D25AA513}"/>
              </a:ext>
            </a:extLst>
          </p:cNvPr>
          <p:cNvSpPr txBox="1"/>
          <p:nvPr/>
        </p:nvSpPr>
        <p:spPr>
          <a:xfrm>
            <a:off x="6407239" y="1296639"/>
            <a:ext cx="5383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התקדמות משמעותית לעבר התכנסות לאחת ממטרות הפרויקט. </a:t>
            </a:r>
          </a:p>
        </p:txBody>
      </p:sp>
      <p:pic>
        <p:nvPicPr>
          <p:cNvPr id="9218" name="Chart 1">
            <a:extLst>
              <a:ext uri="{FF2B5EF4-FFF2-40B4-BE49-F238E27FC236}">
                <a16:creationId xmlns:a16="http://schemas.microsoft.com/office/drawing/2014/main" id="{86ACB0E6-5D0F-D61B-C1CB-C8F0F6BBD76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0" y="1633867"/>
            <a:ext cx="6534597" cy="421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520EF5-75A1-4DD9-4771-805DB6EAF8E8}"/>
              </a:ext>
            </a:extLst>
          </p:cNvPr>
          <p:cNvSpPr txBox="1"/>
          <p:nvPr/>
        </p:nvSpPr>
        <p:spPr>
          <a:xfrm>
            <a:off x="6684135" y="2526419"/>
            <a:ext cx="5106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שילוב מספר שלבים מתואמים, מביא את המערכת לתנודה סביב הזוית הרצויה.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7877C-67CB-0A0B-9DB0-1E54345D800F}"/>
              </a:ext>
            </a:extLst>
          </p:cNvPr>
          <p:cNvSpPr txBox="1"/>
          <p:nvPr/>
        </p:nvSpPr>
        <p:spPr>
          <a:xfrm>
            <a:off x="6684135" y="3756199"/>
            <a:ext cx="51064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הוכחה כי ניתן להשיג יציבות תוך שימוש ברכיבים פשוטים ובקרה חכמה.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176C8-5877-278E-53DA-5A5ED89D1535}"/>
              </a:ext>
            </a:extLst>
          </p:cNvPr>
          <p:cNvSpPr txBox="1"/>
          <p:nvPr/>
        </p:nvSpPr>
        <p:spPr>
          <a:xfrm>
            <a:off x="6407239" y="5056715"/>
            <a:ext cx="53833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לצורך וודאות התוצאות, בוצעו 3 איטרציות. </a:t>
            </a:r>
          </a:p>
        </p:txBody>
      </p:sp>
    </p:spTree>
    <p:extLst>
      <p:ext uri="{BB962C8B-B14F-4D97-AF65-F5344CB8AC3E}">
        <p14:creationId xmlns:p14="http://schemas.microsoft.com/office/powerpoint/2010/main" val="285420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164A3-66E0-2694-2974-3BFE73EF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E2133-12A9-E116-9AFB-A8227B2E44CF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5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018DA-4FB5-D5EE-9539-A40C6DC2E8BC}"/>
              </a:ext>
            </a:extLst>
          </p:cNvPr>
          <p:cNvSpPr txBox="1"/>
          <p:nvPr/>
        </p:nvSpPr>
        <p:spPr>
          <a:xfrm>
            <a:off x="4162093" y="1822244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יציבות המערכת בהפעלת מנועים תחתונים בלבד.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0A02C-8318-C25E-D941-8822AD05A269}"/>
              </a:ext>
            </a:extLst>
          </p:cNvPr>
          <p:cNvSpPr txBox="1"/>
          <p:nvPr/>
        </p:nvSpPr>
        <p:spPr>
          <a:xfrm>
            <a:off x="4162094" y="3278083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ניתוק מנוע גלגל התגובה ושינוי הבקרה בהתאם.</a:t>
            </a:r>
          </a:p>
        </p:txBody>
      </p:sp>
      <p:pic>
        <p:nvPicPr>
          <p:cNvPr id="10242" name="Picture 1" descr="A close up of a machine&#10;&#10;Description automatically generated">
            <a:extLst>
              <a:ext uri="{FF2B5EF4-FFF2-40B4-BE49-F238E27FC236}">
                <a16:creationId xmlns:a16="http://schemas.microsoft.com/office/drawing/2014/main" id="{B603F370-C36B-3B53-3429-9372D880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6" y="1838385"/>
            <a:ext cx="3805510" cy="3864282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3C489-5D68-5AF5-7427-4A8E67FEFE04}"/>
              </a:ext>
            </a:extLst>
          </p:cNvPr>
          <p:cNvSpPr txBox="1"/>
          <p:nvPr/>
        </p:nvSpPr>
        <p:spPr>
          <a:xfrm>
            <a:off x="4162095" y="4641042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קונפיגורציית המערכת זהה לניסוי הקודם, לצורך השוואה מהימנה. </a:t>
            </a:r>
          </a:p>
        </p:txBody>
      </p:sp>
    </p:spTree>
    <p:extLst>
      <p:ext uri="{BB962C8B-B14F-4D97-AF65-F5344CB8AC3E}">
        <p14:creationId xmlns:p14="http://schemas.microsoft.com/office/powerpoint/2010/main" val="141447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1EEC3-29A8-473F-9B59-2D241338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188BB-FAB2-7EE9-E89E-6C321B5BEC96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5 -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186AA-0DD8-FF34-4202-4FCA692DAB1C}"/>
              </a:ext>
            </a:extLst>
          </p:cNvPr>
          <p:cNvSpPr txBox="1"/>
          <p:nvPr/>
        </p:nvSpPr>
        <p:spPr>
          <a:xfrm>
            <a:off x="6780727" y="1141424"/>
            <a:ext cx="5009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אינדיקציה משמעותית לגבי תרומת גלגל התגובה ליציבות המערכת.</a:t>
            </a:r>
          </a:p>
        </p:txBody>
      </p:sp>
      <p:pic>
        <p:nvPicPr>
          <p:cNvPr id="11266" name="Chart 1">
            <a:extLst>
              <a:ext uri="{FF2B5EF4-FFF2-40B4-BE49-F238E27FC236}">
                <a16:creationId xmlns:a16="http://schemas.microsoft.com/office/drawing/2014/main" id="{405A09AE-155F-D674-7E0F-E3EDEAA88FF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1" y="1698334"/>
            <a:ext cx="6524826" cy="409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68A4F-2FFC-9057-D324-A27A06FE18E9}"/>
              </a:ext>
            </a:extLst>
          </p:cNvPr>
          <p:cNvSpPr txBox="1"/>
          <p:nvPr/>
        </p:nvSpPr>
        <p:spPr>
          <a:xfrm>
            <a:off x="6733505" y="2238494"/>
            <a:ext cx="50098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ממצא מרכזי הוא יכולת המערכת להתכנס לזוית המטרה גם ללא גלגל התגובה.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67543-73C0-872A-03A9-9E051C3C2DE6}"/>
              </a:ext>
            </a:extLst>
          </p:cNvPr>
          <p:cNvSpPr txBox="1"/>
          <p:nvPr/>
        </p:nvSpPr>
        <p:spPr>
          <a:xfrm>
            <a:off x="6780727" y="3735674"/>
            <a:ext cx="50098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עלייה במספר קפיצות המערכת ללא גלגל התגובה. פי 3 יותר מאשר עם גלגל תגובה מחובר.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2E684-401F-8733-D9D0-687AC96D0E98}"/>
              </a:ext>
            </a:extLst>
          </p:cNvPr>
          <p:cNvSpPr txBox="1"/>
          <p:nvPr/>
        </p:nvSpPr>
        <p:spPr>
          <a:xfrm>
            <a:off x="6780727" y="5232854"/>
            <a:ext cx="5009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יעילות 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PID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91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96ABA-4601-D314-A517-96F3DB3B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CBC4F1-4E11-A995-0873-6E8CB13CC8A0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6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44DA3-FEC5-219B-5E5C-B80696B49832}"/>
              </a:ext>
            </a:extLst>
          </p:cNvPr>
          <p:cNvSpPr txBox="1"/>
          <p:nvPr/>
        </p:nvSpPr>
        <p:spPr>
          <a:xfrm>
            <a:off x="4162096" y="1141424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יציבות המערכת הכוללת: גלגל תגובה ומנועים תחתונים יחד עם עיבוד תמונה להתקדמות.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2EB83-A210-EBA5-520D-AC53B199B05D}"/>
              </a:ext>
            </a:extLst>
          </p:cNvPr>
          <p:cNvSpPr txBox="1"/>
          <p:nvPr/>
        </p:nvSpPr>
        <p:spPr>
          <a:xfrm>
            <a:off x="4155821" y="2337493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המערכת זהה למערכת מניסוי 4 עם תוספת עיבוד תמונה.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CE6C2-C4FD-CDAE-6682-2AFF3566B6F0}"/>
              </a:ext>
            </a:extLst>
          </p:cNvPr>
          <p:cNvSpPr txBox="1"/>
          <p:nvPr/>
        </p:nvSpPr>
        <p:spPr>
          <a:xfrm>
            <a:off x="4155822" y="3202779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סיגול יכולת התקדמות ועצירה למערכת תוך זיהוי סימנים.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7825A-2BA6-EF5D-AEAC-809D8192AEA1}"/>
              </a:ext>
            </a:extLst>
          </p:cNvPr>
          <p:cNvSpPr txBox="1"/>
          <p:nvPr/>
        </p:nvSpPr>
        <p:spPr>
          <a:xfrm>
            <a:off x="4155823" y="4025091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שימוש במצלמת המחשב לשם זיהוי ופענוח הסימנים.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571D0-0D01-B963-488B-28813E90A15E}"/>
              </a:ext>
            </a:extLst>
          </p:cNvPr>
          <p:cNvSpPr txBox="1"/>
          <p:nvPr/>
        </p:nvSpPr>
        <p:spPr>
          <a:xfrm>
            <a:off x="4162093" y="4847225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המערכת והמחשב מחוברים בכל עת אחד לשני לצורך העברת נתונים.</a:t>
            </a:r>
          </a:p>
        </p:txBody>
      </p:sp>
      <p:pic>
        <p:nvPicPr>
          <p:cNvPr id="12292" name="Picture 1" descr="A red and white stop sign&#10;&#10;Description automatically generated">
            <a:extLst>
              <a:ext uri="{FF2B5EF4-FFF2-40B4-BE49-F238E27FC236}">
                <a16:creationId xmlns:a16="http://schemas.microsoft.com/office/drawing/2014/main" id="{33B8C167-EC00-58DA-86D3-AA37D4CE2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" y="1373759"/>
            <a:ext cx="2827002" cy="275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1" descr="A white car with a window&#10;&#10;Description automatically generated">
            <a:extLst>
              <a:ext uri="{FF2B5EF4-FFF2-40B4-BE49-F238E27FC236}">
                <a16:creationId xmlns:a16="http://schemas.microsoft.com/office/drawing/2014/main" id="{26C45ABF-DBF4-0E56-8C99-32CDCE083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0" y="4329377"/>
            <a:ext cx="3935413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56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97BEB-715A-6599-6D57-8AF16904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171DC-AE61-CE51-C161-4F48C993B501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6 -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9A038-2FA9-0746-1CB7-0BAB77615C94}"/>
              </a:ext>
            </a:extLst>
          </p:cNvPr>
          <p:cNvSpPr txBox="1"/>
          <p:nvPr/>
        </p:nvSpPr>
        <p:spPr>
          <a:xfrm>
            <a:off x="6845121" y="1141424"/>
            <a:ext cx="4945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הניסוי מהווה סיכום מוצלח לרצף הניסויים מאחר והוא עומד במטרות.  </a:t>
            </a:r>
          </a:p>
        </p:txBody>
      </p:sp>
      <p:pic>
        <p:nvPicPr>
          <p:cNvPr id="13315" name="Chart 1">
            <a:extLst>
              <a:ext uri="{FF2B5EF4-FFF2-40B4-BE49-F238E27FC236}">
                <a16:creationId xmlns:a16="http://schemas.microsoft.com/office/drawing/2014/main" id="{846673F9-03FE-BF14-C5B3-47046FF2520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2" y="1352282"/>
            <a:ext cx="6559026" cy="459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B5F15-39AD-BB00-6EDD-A48EA525BEF6}"/>
              </a:ext>
            </a:extLst>
          </p:cNvPr>
          <p:cNvSpPr txBox="1"/>
          <p:nvPr/>
        </p:nvSpPr>
        <p:spPr>
          <a:xfrm>
            <a:off x="6845121" y="2114253"/>
            <a:ext cx="4945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פקודות התקדמות ועצירה מעיבוד התמונה, תוך התאמת בקרת יציבות.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7F5B0-1592-B1DA-339C-08A6D019108F}"/>
              </a:ext>
            </a:extLst>
          </p:cNvPr>
          <p:cNvSpPr txBox="1"/>
          <p:nvPr/>
        </p:nvSpPr>
        <p:spPr>
          <a:xfrm>
            <a:off x="6845121" y="3149203"/>
            <a:ext cx="4945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נדרש להגביל את טווח זוויות נטיית המערכת לטווח המוגדר.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CD438-46CE-D76A-E2EA-7CFDB8FA8469}"/>
              </a:ext>
            </a:extLst>
          </p:cNvPr>
          <p:cNvSpPr txBox="1"/>
          <p:nvPr/>
        </p:nvSpPr>
        <p:spPr>
          <a:xfrm>
            <a:off x="6845121" y="4184153"/>
            <a:ext cx="4945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המערכת מדגימה יכולת יציבות תוך פעולות דינמיות.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157AA-F091-C9F0-02C3-D59D5D7448A5}"/>
              </a:ext>
            </a:extLst>
          </p:cNvPr>
          <p:cNvSpPr txBox="1"/>
          <p:nvPr/>
        </p:nvSpPr>
        <p:spPr>
          <a:xfrm>
            <a:off x="6845121" y="5270300"/>
            <a:ext cx="4945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הקפיצות בזוית הנטייה מדגישות את האתגר.</a:t>
            </a:r>
          </a:p>
        </p:txBody>
      </p:sp>
    </p:spTree>
    <p:extLst>
      <p:ext uri="{BB962C8B-B14F-4D97-AF65-F5344CB8AC3E}">
        <p14:creationId xmlns:p14="http://schemas.microsoft.com/office/powerpoint/2010/main" val="410347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6AD9150-96B4-4488-A30D-60F8D5EE55D2}"/>
              </a:ext>
            </a:extLst>
          </p:cNvPr>
          <p:cNvSpPr/>
          <p:nvPr/>
        </p:nvSpPr>
        <p:spPr>
          <a:xfrm>
            <a:off x="1" y="107341"/>
            <a:ext cx="121920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רובוט דו גלגלי מיוצב ע"י גלגל תגובה </a:t>
            </a:r>
            <a:br>
              <a:rPr lang="en-US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</a:br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ויכולת התקדמות ע"י עיבוד תמונה</a:t>
            </a:r>
            <a:endParaRPr lang="en-US" sz="32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8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endParaRPr lang="en-US" sz="28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הנדסי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8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12-</a:t>
            </a:r>
            <a:r>
              <a:rPr lang="en-US" sz="28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ME</a:t>
            </a:r>
          </a:p>
          <a:p>
            <a:pPr algn="ctr"/>
            <a:endParaRPr lang="he-IL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אלכס רז	שי שביט</a:t>
            </a:r>
          </a:p>
          <a:p>
            <a:pPr algn="ctr"/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	                                                                     </a:t>
            </a: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שם המנחה 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   ד"ר חן גלעדי	</a:t>
            </a: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				</a:t>
            </a: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הוגש למחלקה להנדסת מכונות</a:t>
            </a:r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המכללה האקדמית להנדסה ע"ש סמי שמעון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קמפוס אשדוד 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תשפ"ד - 2024</a:t>
            </a:r>
            <a:endParaRPr lang="en-US" sz="1600" dirty="0">
              <a:effectLst/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167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A3244-56AF-0B66-9EBD-B7651C29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86BC5-D211-6FF0-C71D-B684B922EEC8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מסקנות ולקחים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0ECC2-4228-F784-F3E2-DD6C2F501CC8}"/>
              </a:ext>
            </a:extLst>
          </p:cNvPr>
          <p:cNvSpPr txBox="1"/>
          <p:nvPr/>
        </p:nvSpPr>
        <p:spPr>
          <a:xfrm>
            <a:off x="5467082" y="1141424"/>
            <a:ext cx="63235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רצף הניסויים מהווה הוכחה ליכולת לשלב מערכות ייצוב מכניות יחד עם יכולת עיבוד תמונה.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F29A9-F22B-267A-E6EE-E863DAC0C872}"/>
              </a:ext>
            </a:extLst>
          </p:cNvPr>
          <p:cNvSpPr txBox="1"/>
          <p:nvPr/>
        </p:nvSpPr>
        <p:spPr>
          <a:xfrm>
            <a:off x="5640946" y="2389316"/>
            <a:ext cx="61496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נחשפים אתגרים נוספים הדורשים המשך מחקר וניסוי.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3D13E-486D-C615-6086-7A51B4455F99}"/>
              </a:ext>
            </a:extLst>
          </p:cNvPr>
          <p:cNvSpPr txBox="1"/>
          <p:nvPr/>
        </p:nvSpPr>
        <p:spPr>
          <a:xfrm>
            <a:off x="5698901" y="3414340"/>
            <a:ext cx="60917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ניתן היה להשקיע ברכיבים מעט יותר יקרים אך עדיין נגישים ולהגיע לתוצאות טובות עוד יותר.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E32EC-432C-1F36-B218-FB5EB372FFCD}"/>
              </a:ext>
            </a:extLst>
          </p:cNvPr>
          <p:cNvSpPr txBox="1"/>
          <p:nvPr/>
        </p:nvSpPr>
        <p:spPr>
          <a:xfrm>
            <a:off x="5467080" y="4662232"/>
            <a:ext cx="63235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למרות ששימוש במנוע אחד בלבד לא הושג במלואו, נמצא פתרון יעיל אשר קולע למטרה תוך חישוב כלכלי נמוך.</a:t>
            </a:r>
          </a:p>
        </p:txBody>
      </p:sp>
      <p:pic>
        <p:nvPicPr>
          <p:cNvPr id="4" name="RWP Segway">
            <a:hlinkClick r:id="" action="ppaction://media"/>
            <a:extLst>
              <a:ext uri="{FF2B5EF4-FFF2-40B4-BE49-F238E27FC236}">
                <a16:creationId xmlns:a16="http://schemas.microsoft.com/office/drawing/2014/main" id="{A4BF2CF8-134A-3D3D-6093-09B73C3C9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1404" y="287736"/>
            <a:ext cx="3271234" cy="577918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022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E4ED6-F113-BCF8-542B-1344A8F4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F17A4-585B-DA2B-B0EE-59FC884359A0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סיכום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57687-9E49-2AA6-DEC0-F1AA750C9092}"/>
              </a:ext>
            </a:extLst>
          </p:cNvPr>
          <p:cNvSpPr txBox="1"/>
          <p:nvPr/>
        </p:nvSpPr>
        <p:spPr>
          <a:xfrm>
            <a:off x="4023361" y="1141424"/>
            <a:ext cx="77672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באמצעות שימוש ברכיבי חומרה זולים ונגישים הושגו מטרות הפרויקט.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07482-8A03-9236-0DF0-A93456195D62}"/>
              </a:ext>
            </a:extLst>
          </p:cNvPr>
          <p:cNvSpPr txBox="1"/>
          <p:nvPr/>
        </p:nvSpPr>
        <p:spPr>
          <a:xfrm>
            <a:off x="4612640" y="2236613"/>
            <a:ext cx="71779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המיקוד בעת הביצוע היה על שילוב פתרונות תוכנה ובקרה יחד עם עזרים מכאניים.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C049F-55B0-3E2E-EE71-6A65D3FD3FDB}"/>
              </a:ext>
            </a:extLst>
          </p:cNvPr>
          <p:cNvSpPr txBox="1"/>
          <p:nvPr/>
        </p:nvSpPr>
        <p:spPr>
          <a:xfrm>
            <a:off x="4256467" y="3331802"/>
            <a:ext cx="75341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ורסטיליות התכנון בהתאם לממצאי הניסויים מביא עמידה במטרות.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F04D8-EF31-D9D1-CC7F-F3375907701C}"/>
              </a:ext>
            </a:extLst>
          </p:cNvPr>
          <p:cNvSpPr txBox="1"/>
          <p:nvPr/>
        </p:nvSpPr>
        <p:spPr>
          <a:xfrm>
            <a:off x="4612640" y="4426991"/>
            <a:ext cx="71779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נפתח כיוון מחקרי עתידי לייעול ושיפור יכולות המערכת. </a:t>
            </a:r>
          </a:p>
        </p:txBody>
      </p:sp>
      <p:pic>
        <p:nvPicPr>
          <p:cNvPr id="14338" name="Picture 1" descr="A machine with wheels and wires&#10;&#10;Description automatically generated">
            <a:extLst>
              <a:ext uri="{FF2B5EF4-FFF2-40B4-BE49-F238E27FC236}">
                <a16:creationId xmlns:a16="http://schemas.microsoft.com/office/drawing/2014/main" id="{35D69536-FC63-DAF0-4756-D108AE39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" y="1530736"/>
            <a:ext cx="3752043" cy="399520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697A2-BDC1-F8D3-C4FC-35E070A19C32}"/>
              </a:ext>
            </a:extLst>
          </p:cNvPr>
          <p:cNvSpPr txBox="1"/>
          <p:nvPr/>
        </p:nvSpPr>
        <p:spPr>
          <a:xfrm>
            <a:off x="4612639" y="5122071"/>
            <a:ext cx="71779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הדגשת חשיבות הגישה הרב-תחומית בפיתוח מערכות רובוטיות מורכבות.</a:t>
            </a:r>
          </a:p>
        </p:txBody>
      </p:sp>
    </p:spTree>
    <p:extLst>
      <p:ext uri="{BB962C8B-B14F-4D97-AF65-F5344CB8AC3E}">
        <p14:creationId xmlns:p14="http://schemas.microsoft.com/office/powerpoint/2010/main" val="121601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6AD9150-96B4-4488-A30D-60F8D5EE55D2}"/>
              </a:ext>
            </a:extLst>
          </p:cNvPr>
          <p:cNvSpPr/>
          <p:nvPr/>
        </p:nvSpPr>
        <p:spPr>
          <a:xfrm>
            <a:off x="1" y="107341"/>
            <a:ext cx="121920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רובוט דו גלגלי מיוצב ע"י גלגל תגובה </a:t>
            </a:r>
            <a:br>
              <a:rPr lang="en-US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</a:br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ויכולת התקדמות ע"י עיבוד תמונה</a:t>
            </a:r>
            <a:endParaRPr lang="en-US" sz="32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8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endParaRPr lang="en-US" sz="28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פרויקט גמר הנדסי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12-</a:t>
            </a:r>
            <a:r>
              <a:rPr lang="en-US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ME</a:t>
            </a:r>
          </a:p>
          <a:p>
            <a:pPr algn="ctr"/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אלכס רז 				שי שביט </a:t>
            </a:r>
          </a:p>
          <a:p>
            <a:pPr algn="ctr"/>
            <a:endParaRPr lang="he-IL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endParaRPr lang="he-IL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endParaRPr lang="he-IL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endParaRPr lang="he-IL" sz="2400" b="1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שם המנחה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ד"ר חן גלעדי</a:t>
            </a:r>
          </a:p>
          <a:p>
            <a:pPr algn="ctr"/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b="1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הוגש למחלקה להנדסת מכונות</a:t>
            </a:r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 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4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המכללה האקדמית להנדסה ע"ש סמי שמעון</a:t>
            </a:r>
            <a:endParaRPr lang="en-US" sz="24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קמפוס אשדוד </a:t>
            </a:r>
            <a:endParaRPr lang="en-US" sz="2000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  <a:p>
            <a:pPr algn="ctr"/>
            <a:r>
              <a:rPr lang="he-IL" sz="2000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תשפ"ד - 2024</a:t>
            </a:r>
            <a:endParaRPr lang="en-US" sz="1600" dirty="0">
              <a:effectLst/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906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BCB6F-EE32-58CF-C101-EE9B76397935}"/>
              </a:ext>
            </a:extLst>
          </p:cNvPr>
          <p:cNvSpPr txBox="1"/>
          <p:nvPr/>
        </p:nvSpPr>
        <p:spPr>
          <a:xfrm>
            <a:off x="8910671" y="352131"/>
            <a:ext cx="2879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מבוא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946CA-9ED1-9A3B-666D-6B8A97DA7841}"/>
              </a:ext>
            </a:extLst>
          </p:cNvPr>
          <p:cNvSpPr txBox="1"/>
          <p:nvPr/>
        </p:nvSpPr>
        <p:spPr>
          <a:xfrm>
            <a:off x="4344976" y="1141424"/>
            <a:ext cx="74456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נושא שיווי המשקל עבור מערכות פיזיקליות היווה מאז ומתמיד מקור מחקר ותעסוקה בעולמות הפיזיקה וההנדסה.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FBDB5-D0CA-0D3E-0861-D55F1FFE0281}"/>
              </a:ext>
            </a:extLst>
          </p:cNvPr>
          <p:cNvSpPr txBox="1"/>
          <p:nvPr/>
        </p:nvSpPr>
        <p:spPr>
          <a:xfrm>
            <a:off x="4722545" y="2642876"/>
            <a:ext cx="70680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יכולת ההוכחה כי ניתן לשלוט על מערכת פיזיקלית אשר אינה יציבה, פותחת אפשרויות לפיתוח מערכות רובוטיות לשם השגת מטרות שונות.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011FB-26FF-84A9-3026-AD1AED46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1" y="1710232"/>
            <a:ext cx="4141225" cy="362856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643152-A15F-1EB7-8A83-4B4C145FB8D0}"/>
              </a:ext>
            </a:extLst>
          </p:cNvPr>
          <p:cNvSpPr txBox="1"/>
          <p:nvPr/>
        </p:nvSpPr>
        <p:spPr>
          <a:xfrm>
            <a:off x="4722545" y="4544438"/>
            <a:ext cx="7068062" cy="892552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מערכות רבות במיוחד בתחומי החלל עושות שימוש בעקרונות של השגת שיווי משקל עבור מערכות לא יציבות. </a:t>
            </a:r>
          </a:p>
        </p:txBody>
      </p:sp>
    </p:spTree>
    <p:extLst>
      <p:ext uri="{BB962C8B-B14F-4D97-AF65-F5344CB8AC3E}">
        <p14:creationId xmlns:p14="http://schemas.microsoft.com/office/powerpoint/2010/main" val="311642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8F169-B08D-B9DE-4004-5F545D6D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36BDE2-7AF1-C04F-DDDE-2548E43597F5}"/>
              </a:ext>
            </a:extLst>
          </p:cNvPr>
          <p:cNvSpPr txBox="1"/>
          <p:nvPr/>
        </p:nvSpPr>
        <p:spPr>
          <a:xfrm>
            <a:off x="8910671" y="352131"/>
            <a:ext cx="2879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רקע 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A8F30-BE44-7764-2204-6E6937CAC3B7}"/>
              </a:ext>
            </a:extLst>
          </p:cNvPr>
          <p:cNvSpPr txBox="1"/>
          <p:nvPr/>
        </p:nvSpPr>
        <p:spPr>
          <a:xfrm>
            <a:off x="3890932" y="2982724"/>
            <a:ext cx="78996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שילוב מערכות מבוססות עיבוד תמונה וראייה ממחושבת יחד עם שיטות בקרה קלאסית, מסוגל לפתור בעיות מורכבות.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66E88-826C-A1CF-C4AF-5880C1CFE1CB}"/>
              </a:ext>
            </a:extLst>
          </p:cNvPr>
          <p:cNvSpPr txBox="1"/>
          <p:nvPr/>
        </p:nvSpPr>
        <p:spPr>
          <a:xfrm>
            <a:off x="3856246" y="4763465"/>
            <a:ext cx="79690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אחת מהגישות עבור פתרון בעיות שיווי-משקל נמצא במערכת מטוטלת הפוכה הנשלטת ע"י גלגל תגובה.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89025-BD27-1644-28FE-9C6D68A9469F}"/>
              </a:ext>
            </a:extLst>
          </p:cNvPr>
          <p:cNvSpPr txBox="1"/>
          <p:nvPr/>
        </p:nvSpPr>
        <p:spPr>
          <a:xfrm>
            <a:off x="3764806" y="1201984"/>
            <a:ext cx="80258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עקב שיפור יכולות המעבדים, ישנו כוח חישוב גדול הניתן לניצול עבור פיתוח אלגוריתמי בקרה למערכות רובוטיות מסובכות.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8F7BE-C214-79CA-57F8-CAB4E579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19" y="1343222"/>
            <a:ext cx="2429583" cy="457852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3641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E7490-0AD2-2BAD-9D97-9FBE02390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E10BED-D7D8-013F-865A-0857059F5783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הבעיה 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C06BD-8647-BFB0-62B0-415B9C15948B}"/>
              </a:ext>
            </a:extLst>
          </p:cNvPr>
          <p:cNvSpPr txBox="1"/>
          <p:nvPr/>
        </p:nvSpPr>
        <p:spPr>
          <a:xfrm>
            <a:off x="1784657" y="1141424"/>
            <a:ext cx="100059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מערכת רובוטית דו-גלגלית נקראת גם "מטוטלת הפוכה –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Inverted Pendulum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D7425-1F16-9AB5-BD82-97D2BCDB5C80}"/>
              </a:ext>
            </a:extLst>
          </p:cNvPr>
          <p:cNvSpPr txBox="1"/>
          <p:nvPr/>
        </p:nvSpPr>
        <p:spPr>
          <a:xfrm>
            <a:off x="3872010" y="2014983"/>
            <a:ext cx="79185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מערכת מטוטלת הפוכה מטבעה אינה מערכת יציבה, לכן זהו מקרה בוחן לשיטות בקרה אשר מחפשות לשלוט על זויות הנטייה לערכים רצויים.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B2C41-9DEB-C5FD-6C0E-9489097EB62D}"/>
              </a:ext>
            </a:extLst>
          </p:cNvPr>
          <p:cNvSpPr txBox="1"/>
          <p:nvPr/>
        </p:nvSpPr>
        <p:spPr>
          <a:xfrm>
            <a:off x="3228778" y="3688762"/>
            <a:ext cx="8561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נדרש כוח חישוב לא מבוטל יחד עם רכיבים אלקטרו-מכאניים איכותיים על מנת לבקר ולשלוט בהצלחה במערכת מסוג זה.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CDEA9-A839-D631-D13C-421C09475C44}"/>
              </a:ext>
            </a:extLst>
          </p:cNvPr>
          <p:cNvSpPr txBox="1"/>
          <p:nvPr/>
        </p:nvSpPr>
        <p:spPr>
          <a:xfrm>
            <a:off x="3600844" y="5044437"/>
            <a:ext cx="8189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סך דרישות אלו מביא את מורכבות ועלות הביצוע לסכומים משמעותיים.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63DFD-3BE3-09EF-B2D9-D51E7CCF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3" y="2184136"/>
            <a:ext cx="2663851" cy="34473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13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70E55-40AD-4447-0776-1BC40AB5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49BC4-A9D5-5448-2094-3DD39190655A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מטרות הפרויקט 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A8229-46FB-4C54-4A86-03EF720EFDCC}"/>
              </a:ext>
            </a:extLst>
          </p:cNvPr>
          <p:cNvSpPr txBox="1"/>
          <p:nvPr/>
        </p:nvSpPr>
        <p:spPr>
          <a:xfrm>
            <a:off x="4162096" y="1141424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מערכת גלגל תגובה לשם השגת יציבות על מטוטלת הפוכה.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A12DB-7B10-B65C-25E1-D49EEAEBB032}"/>
              </a:ext>
            </a:extLst>
          </p:cNvPr>
          <p:cNvSpPr txBox="1"/>
          <p:nvPr/>
        </p:nvSpPr>
        <p:spPr>
          <a:xfrm>
            <a:off x="4344976" y="2285212"/>
            <a:ext cx="74456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מערכת ניסוי כדי לבחון בפועל את יעילות אלגוריתמי הבקרה.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2632A-E933-F1BD-FD7B-77A1D63DF072}"/>
              </a:ext>
            </a:extLst>
          </p:cNvPr>
          <p:cNvSpPr txBox="1"/>
          <p:nvPr/>
        </p:nvSpPr>
        <p:spPr>
          <a:xfrm>
            <a:off x="4073810" y="3429000"/>
            <a:ext cx="77167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ויישום אלגוריתם עיבוד תמונה משולב במערכת גלגל תגובה לשם השגת יכולת התקדמות והמנעות ממכשולים.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8486F-02DC-2BD4-21C2-F78D73C7FBC8}"/>
              </a:ext>
            </a:extLst>
          </p:cNvPr>
          <p:cNvSpPr txBox="1"/>
          <p:nvPr/>
        </p:nvSpPr>
        <p:spPr>
          <a:xfrm>
            <a:off x="4073810" y="4824024"/>
            <a:ext cx="77167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עמידה ביעדים תוך שימוש ברכיבים זולים ונגישים עם התמקדות בפתרונות תוכנה ובקרה.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31535-F254-8C19-E131-7E425617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13" y="1601775"/>
            <a:ext cx="3665787" cy="399498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573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6DE12-12D3-412F-25DF-02AA3EE7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B12262-76D0-FE83-1757-FC9ECA81FD24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דרכי פתרון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11B19-4DC6-9804-A59A-EEE50C50AB50}"/>
              </a:ext>
            </a:extLst>
          </p:cNvPr>
          <p:cNvSpPr txBox="1"/>
          <p:nvPr/>
        </p:nvSpPr>
        <p:spPr>
          <a:xfrm>
            <a:off x="4162094" y="1243683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שימוש במערכת דו-גלגלית (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Segway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) כבסיס עליו נבחן מגוון פתרונות תוכנה ובקרה על מנת להשיג יציבות למערכת.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249CA-B99C-EF19-1A8F-D2053474BD56}"/>
              </a:ext>
            </a:extLst>
          </p:cNvPr>
          <p:cNvSpPr txBox="1"/>
          <p:nvPr/>
        </p:nvSpPr>
        <p:spPr>
          <a:xfrm>
            <a:off x="4162093" y="2443012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עזרים מכאניים על מנת לסייע למערכת להתכנס לזוית המטרה, אותה נרצה לקבוע במנח אנכי של המערכת = זוית 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EE5E2-440F-17B2-2636-D2EFCA8E2667}"/>
              </a:ext>
            </a:extLst>
          </p:cNvPr>
          <p:cNvSpPr txBox="1"/>
          <p:nvPr/>
        </p:nvSpPr>
        <p:spPr>
          <a:xfrm>
            <a:off x="4162093" y="3642341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והרכבה של העזרים השונים וביצוע ניסויים בפועל על מנת לבחון את יעילותם והשפעתם על המערכת.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22E08D-1D62-BEC7-1A28-DBF7E867B0D3}"/>
              </a:ext>
            </a:extLst>
          </p:cNvPr>
          <p:cNvSpPr/>
          <p:nvPr/>
        </p:nvSpPr>
        <p:spPr>
          <a:xfrm>
            <a:off x="706296" y="1663663"/>
            <a:ext cx="2345908" cy="5407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/>
              <a:t>עקרון מכני</a:t>
            </a:r>
            <a:r>
              <a:rPr lang="en-US" sz="1600" dirty="0"/>
              <a:t>/</a:t>
            </a:r>
            <a:r>
              <a:rPr lang="he-IL" sz="1600" dirty="0"/>
              <a:t>תוכנה</a:t>
            </a:r>
            <a:r>
              <a:rPr lang="en-US" sz="1600" dirty="0"/>
              <a:t>/</a:t>
            </a:r>
            <a:r>
              <a:rPr lang="he-IL" sz="1600" dirty="0"/>
              <a:t>בקרה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C69E3A-C749-D4E4-201E-2888020066CE}"/>
              </a:ext>
            </a:extLst>
          </p:cNvPr>
          <p:cNvSpPr/>
          <p:nvPr/>
        </p:nvSpPr>
        <p:spPr>
          <a:xfrm>
            <a:off x="706296" y="2745193"/>
            <a:ext cx="2345908" cy="5407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/>
              <a:t>יישום העקרון במערכת בפועל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B3E3AE-E22E-8D2B-3344-D38254AB6202}"/>
              </a:ext>
            </a:extLst>
          </p:cNvPr>
          <p:cNvSpPr/>
          <p:nvPr/>
        </p:nvSpPr>
        <p:spPr>
          <a:xfrm>
            <a:off x="706296" y="3826723"/>
            <a:ext cx="2345908" cy="5407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/>
              <a:t>בחינת יעילות העקרון המיושם</a:t>
            </a:r>
            <a:endParaRPr lang="en-IL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6E2F8C-E3BD-123F-B3AE-DC6EAEE79062}"/>
              </a:ext>
            </a:extLst>
          </p:cNvPr>
          <p:cNvSpPr/>
          <p:nvPr/>
        </p:nvSpPr>
        <p:spPr>
          <a:xfrm>
            <a:off x="706296" y="4885728"/>
            <a:ext cx="2345908" cy="5407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600" dirty="0"/>
              <a:t>עמידה</a:t>
            </a:r>
            <a:r>
              <a:rPr lang="en-US" sz="1600" dirty="0"/>
              <a:t>/</a:t>
            </a:r>
            <a:r>
              <a:rPr lang="he-IL" sz="1600" dirty="0"/>
              <a:t>אי עמידה במטרה</a:t>
            </a:r>
            <a:endParaRPr lang="en-IL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9504E9-1C56-4AD0-B001-FEEDD033652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879250" y="2204428"/>
            <a:ext cx="0" cy="54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3CC50-A082-3DB9-4F15-50FC8AFA04C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879250" y="3285958"/>
            <a:ext cx="0" cy="54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BE4594-72BE-30EC-D582-B4B429B6CC3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1879250" y="4367488"/>
            <a:ext cx="0" cy="5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EF3940A-D3C9-F071-B953-F942695A6A5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052204" y="1934045"/>
            <a:ext cx="472965" cy="322206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6ED693-B7A2-5683-0FAC-1BFF85EB1F42}"/>
              </a:ext>
            </a:extLst>
          </p:cNvPr>
          <p:cNvCxnSpPr>
            <a:endCxn id="10" idx="3"/>
          </p:cNvCxnSpPr>
          <p:nvPr/>
        </p:nvCxnSpPr>
        <p:spPr>
          <a:xfrm flipH="1">
            <a:off x="3052204" y="1934045"/>
            <a:ext cx="4729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ABF1BBE-1B05-44C7-FA9F-35317BF95AAC}"/>
              </a:ext>
            </a:extLst>
          </p:cNvPr>
          <p:cNvSpPr txBox="1"/>
          <p:nvPr/>
        </p:nvSpPr>
        <p:spPr>
          <a:xfrm>
            <a:off x="4042280" y="4841670"/>
            <a:ext cx="77483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שימוש בבקר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Arduino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 לתכנון תוכנת ובקרת המערכת. שימוש בשפת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Python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 וספריית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OpenCV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 ליישום עיבוד תמונה.</a:t>
            </a:r>
          </a:p>
        </p:txBody>
      </p:sp>
    </p:spTree>
    <p:extLst>
      <p:ext uri="{BB962C8B-B14F-4D97-AF65-F5344CB8AC3E}">
        <p14:creationId xmlns:p14="http://schemas.microsoft.com/office/powerpoint/2010/main" val="50941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C925D-8FC7-A038-5752-BE369D3DD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952F4-5713-44C3-48C7-8B3AB7406DBD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1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67644-D976-F7A1-1F12-C6B86F1B2D7A}"/>
              </a:ext>
            </a:extLst>
          </p:cNvPr>
          <p:cNvSpPr txBox="1"/>
          <p:nvPr/>
        </p:nvSpPr>
        <p:spPr>
          <a:xfrm>
            <a:off x="4162096" y="1141424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בחינת יציבות המערכת בעזרת גלגל תגובה בלבד.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68513-9E07-3C8B-E4A5-DE2F1D9910F3}"/>
              </a:ext>
            </a:extLst>
          </p:cNvPr>
          <p:cNvSpPr txBox="1"/>
          <p:nvPr/>
        </p:nvSpPr>
        <p:spPr>
          <a:xfrm>
            <a:off x="4162094" y="1897810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תכנון והרכבת מערכת דו-גלגלית הנשלטת ע"י גלגל תגובה, ובחינת תגובת המערכת.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D57A0-ADFB-4F3D-2E9E-A594E0D4F8E3}"/>
              </a:ext>
            </a:extLst>
          </p:cNvPr>
          <p:cNvSpPr txBox="1"/>
          <p:nvPr/>
        </p:nvSpPr>
        <p:spPr>
          <a:xfrm>
            <a:off x="4162094" y="4210800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דגימת זוית נטיית המערכת תוך הפעלת בקר </a:t>
            </a:r>
            <a:r>
              <a:rPr lang="en-US" sz="2600" dirty="0">
                <a:latin typeface="David" panose="020E0502060401010101" pitchFamily="34" charset="-79"/>
                <a:cs typeface="David" panose="020E0502060401010101" pitchFamily="34" charset="-79"/>
              </a:rPr>
              <a:t>PID</a:t>
            </a:r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8A4A5-B6B8-67B1-DE08-01A2D8C5F40B}"/>
              </a:ext>
            </a:extLst>
          </p:cNvPr>
          <p:cNvSpPr txBox="1"/>
          <p:nvPr/>
        </p:nvSpPr>
        <p:spPr>
          <a:xfrm>
            <a:off x="4162093" y="4967186"/>
            <a:ext cx="7628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הפעלת מנוע גלגל התגובה על מנת לייצר מומנט נגדי למערכת.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B4456E6C-A872-2D77-7F04-51BD4BBB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" y="1453602"/>
            <a:ext cx="3637094" cy="430256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13E0B-1A5B-4819-F786-C534784202AF}"/>
              </a:ext>
            </a:extLst>
          </p:cNvPr>
          <p:cNvSpPr txBox="1"/>
          <p:nvPr/>
        </p:nvSpPr>
        <p:spPr>
          <a:xfrm>
            <a:off x="4162094" y="3054305"/>
            <a:ext cx="76285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קניית רכיבים אלקטרונים זולים ונגישים. שימוש בטכנולוגיית ייצור בהדפסת תלת-מימד. </a:t>
            </a:r>
          </a:p>
        </p:txBody>
      </p:sp>
    </p:spTree>
    <p:extLst>
      <p:ext uri="{BB962C8B-B14F-4D97-AF65-F5344CB8AC3E}">
        <p14:creationId xmlns:p14="http://schemas.microsoft.com/office/powerpoint/2010/main" val="238904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825B9-7FF6-1153-2E6B-123D16A6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395AC-3994-4F13-C9D4-F60D64559FE4}"/>
              </a:ext>
            </a:extLst>
          </p:cNvPr>
          <p:cNvSpPr txBox="1"/>
          <p:nvPr/>
        </p:nvSpPr>
        <p:spPr>
          <a:xfrm>
            <a:off x="8397025" y="352131"/>
            <a:ext cx="33935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3200" b="1" u="sng" dirty="0">
                <a:latin typeface="David" panose="020E0502060401010101" pitchFamily="34" charset="-79"/>
                <a:ea typeface="Times New Roman" panose="02020603050405020304" pitchFamily="18" charset="0"/>
                <a:cs typeface="David" panose="020E0502060401010101" pitchFamily="34" charset="-79"/>
              </a:rPr>
              <a:t>ניסוי 1 - תוצאות</a:t>
            </a:r>
            <a:endParaRPr lang="en-US" sz="3200" u="sng" dirty="0">
              <a:latin typeface="David" panose="020E0502060401010101" pitchFamily="34" charset="-79"/>
              <a:ea typeface="Times New Roman" panose="02020603050405020304" pitchFamily="18" charset="0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BAABF-3A62-DE25-7E26-615DAF733CD2}"/>
              </a:ext>
            </a:extLst>
          </p:cNvPr>
          <p:cNvSpPr txBox="1"/>
          <p:nvPr/>
        </p:nvSpPr>
        <p:spPr>
          <a:xfrm>
            <a:off x="6067137" y="1559312"/>
            <a:ext cx="57618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תנודת המערכת סביב זוית המטרה נובעת עקב שימוש במנוע חלש.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E669194-C7FE-F44F-255A-F5C4B1A51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10" y="12990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3073" name="Chart 1">
            <a:extLst>
              <a:ext uri="{FF2B5EF4-FFF2-40B4-BE49-F238E27FC236}">
                <a16:creationId xmlns:a16="http://schemas.microsoft.com/office/drawing/2014/main" id="{281C8808-3D6C-856C-CC7E-C3D91CDBD9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" y="1634621"/>
            <a:ext cx="5529229" cy="38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B7F51FC-652C-5EA6-57CE-261830A9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10" y="52233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E3A53-9A28-BA2C-98C2-C93BD8CEEBB0}"/>
              </a:ext>
            </a:extLst>
          </p:cNvPr>
          <p:cNvSpPr txBox="1"/>
          <p:nvPr/>
        </p:nvSpPr>
        <p:spPr>
          <a:xfrm>
            <a:off x="6028731" y="2741040"/>
            <a:ext cx="57618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המנוע לא מסוגל לייצר מומנט מספק כדי לשלוט בעצמו על יציבות המערכת.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70905-152C-FAA5-B78B-3DF5D40570F0}"/>
              </a:ext>
            </a:extLst>
          </p:cNvPr>
          <p:cNvSpPr txBox="1"/>
          <p:nvPr/>
        </p:nvSpPr>
        <p:spPr>
          <a:xfrm>
            <a:off x="6028731" y="3973697"/>
            <a:ext cx="57618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עמידה בהצלחה במגבלות זוית הנטייה.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D7C13-95C4-B9B9-D92A-235579F42BC8}"/>
              </a:ext>
            </a:extLst>
          </p:cNvPr>
          <p:cNvSpPr txBox="1"/>
          <p:nvPr/>
        </p:nvSpPr>
        <p:spPr>
          <a:xfrm>
            <a:off x="6028731" y="4806245"/>
            <a:ext cx="57618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dirty="0">
                <a:latin typeface="David" panose="020E0502060401010101" pitchFamily="34" charset="-79"/>
                <a:cs typeface="David" panose="020E0502060401010101" pitchFamily="34" charset="-79"/>
              </a:rPr>
              <a:t>- סופקו תובנות חשובות להמשך הניסויים. </a:t>
            </a:r>
          </a:p>
        </p:txBody>
      </p:sp>
    </p:spTree>
    <p:extLst>
      <p:ext uri="{BB962C8B-B14F-4D97-AF65-F5344CB8AC3E}">
        <p14:creationId xmlns:p14="http://schemas.microsoft.com/office/powerpoint/2010/main" val="39131517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1172</Words>
  <Application>Microsoft Office PowerPoint</Application>
  <PresentationFormat>Widescreen</PresentationFormat>
  <Paragraphs>132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David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Shiran Mor</dc:creator>
  <cp:lastModifiedBy>Alex Rzhishev</cp:lastModifiedBy>
  <cp:revision>97</cp:revision>
  <dcterms:created xsi:type="dcterms:W3CDTF">2023-05-03T06:41:59Z</dcterms:created>
  <dcterms:modified xsi:type="dcterms:W3CDTF">2024-10-28T06:02:35Z</dcterms:modified>
</cp:coreProperties>
</file>